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3be004bf9be487d" /><Relationship Type="http://schemas.openxmlformats.org/officeDocument/2006/relationships/extended-properties" Target="/docProps/app.xml" Id="R84bd85a9092647af" /><Relationship Type="http://schemas.openxmlformats.org/officeDocument/2006/relationships/officeDocument" Target="/ppt/presentation.xml" Id="Rf4ea01ee090d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a302dcc684b22"/>
  </p:sldMasterIdLst>
  <p:notesMasterIdLst>
    <p:notesMasterId xmlns:r="http://schemas.openxmlformats.org/officeDocument/2006/relationships" r:id="R13977b198eb442d4"/>
  </p:notesMasterIdLst>
  <p:sldIdLst>
    <p:sldId xmlns:r="http://schemas.openxmlformats.org/officeDocument/2006/relationships" id="256" r:id="R95c17eb4cada4730"/>
    <p:sldId xmlns:r="http://schemas.openxmlformats.org/officeDocument/2006/relationships" id="257" r:id="Rac81a3f2a9f846bd"/>
    <p:sldId xmlns:r="http://schemas.openxmlformats.org/officeDocument/2006/relationships" id="258" r:id="Reaf119ae1f51407c"/>
    <p:sldId xmlns:r="http://schemas.openxmlformats.org/officeDocument/2006/relationships" id="259" r:id="R0f2986a165914483"/>
    <p:sldId xmlns:r="http://schemas.openxmlformats.org/officeDocument/2006/relationships" id="260" r:id="R3e4e89dccd8b4654"/>
    <p:sldId xmlns:r="http://schemas.openxmlformats.org/officeDocument/2006/relationships" id="261" r:id="Rdbac9c3028fc49a4"/>
    <p:sldId xmlns:r="http://schemas.openxmlformats.org/officeDocument/2006/relationships" id="262" r:id="Re9fc2cb125c8482c"/>
    <p:sldId xmlns:r="http://schemas.openxmlformats.org/officeDocument/2006/relationships" id="263" r:id="R390f0c0efc73429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ee35d6b180d48e7" /><Relationship Type="http://schemas.openxmlformats.org/officeDocument/2006/relationships/slideMaster" Target="/ppt/slideMasters/slideMaster1.xml" Id="R4aca302dcc684b22" /><Relationship Type="http://schemas.openxmlformats.org/officeDocument/2006/relationships/notesMaster" Target="/ppt/notesMasters/notesMaster1.xml" Id="R13977b198eb442d4" /><Relationship Type="http://schemas.openxmlformats.org/officeDocument/2006/relationships/presProps" Target="/ppt/presProps.xml" Id="R4858ddf5217345ef" /><Relationship Type="http://schemas.openxmlformats.org/officeDocument/2006/relationships/tableStyles" Target="/ppt/tableStyles.xml" Id="R711028f36d844897" /><Relationship Type="http://schemas.openxmlformats.org/officeDocument/2006/relationships/slide" Target="/ppt/slides/slide1.xml" Id="R95c17eb4cada4730" /><Relationship Type="http://schemas.openxmlformats.org/officeDocument/2006/relationships/slide" Target="/ppt/slides/slide2.xml" Id="Rac81a3f2a9f846bd" /><Relationship Type="http://schemas.openxmlformats.org/officeDocument/2006/relationships/slide" Target="/ppt/slides/slide3.xml" Id="Reaf119ae1f51407c" /><Relationship Type="http://schemas.openxmlformats.org/officeDocument/2006/relationships/slide" Target="/ppt/slides/slide4.xml" Id="R0f2986a165914483" /><Relationship Type="http://schemas.openxmlformats.org/officeDocument/2006/relationships/slide" Target="/ppt/slides/slide5.xml" Id="R3e4e89dccd8b4654" /><Relationship Type="http://schemas.openxmlformats.org/officeDocument/2006/relationships/slide" Target="/ppt/slides/slide6.xml" Id="Rdbac9c3028fc49a4" /><Relationship Type="http://schemas.openxmlformats.org/officeDocument/2006/relationships/slide" Target="/ppt/slides/slide7.xml" Id="Re9fc2cb125c8482c" /><Relationship Type="http://schemas.openxmlformats.org/officeDocument/2006/relationships/slide" Target="/ppt/slides/slide8.xml" Id="R390f0c0efc73429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97445db3d2341d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120ffdede874dcf" /><Relationship Type="http://schemas.openxmlformats.org/officeDocument/2006/relationships/notesMaster" Target="/ppt/notesMasters/notesMaster1.xml" Id="Rfb704b920c964e5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331ba0a5a7b4b1f" /><Relationship Type="http://schemas.openxmlformats.org/officeDocument/2006/relationships/notesMaster" Target="/ppt/notesMasters/notesMaster1.xml" Id="Rd75d96bccc62481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067b9359ed241d6" /><Relationship Type="http://schemas.openxmlformats.org/officeDocument/2006/relationships/notesMaster" Target="/ppt/notesMasters/notesMaster1.xml" Id="Rfa4da43fbde446f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dc6135eb954f00" /><Relationship Type="http://schemas.openxmlformats.org/officeDocument/2006/relationships/notesMaster" Target="/ppt/notesMasters/notesMaster1.xml" Id="R6210fee041a0466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8e3be1ffe2343f7" /><Relationship Type="http://schemas.openxmlformats.org/officeDocument/2006/relationships/notesMaster" Target="/ppt/notesMasters/notesMaster1.xml" Id="R02f7a44a79c247e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58e3ac915c34aec" /><Relationship Type="http://schemas.openxmlformats.org/officeDocument/2006/relationships/notesMaster" Target="/ppt/notesMasters/notesMaster1.xml" Id="R19c6363671784cf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6c17da07e5487b" /><Relationship Type="http://schemas.openxmlformats.org/officeDocument/2006/relationships/notesMaster" Target="/ppt/notesMasters/notesMaster1.xml" Id="Rfbc0649cfb10448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eb5fbad3fb545b6" /><Relationship Type="http://schemas.openxmlformats.org/officeDocument/2006/relationships/notesMaster" Target="/ppt/notesMasters/notesMaster1.xml" Id="R40a5b262e89542d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11c6cd323480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e4799ac7f8e4484" /><Relationship Type="http://schemas.openxmlformats.org/officeDocument/2006/relationships/slideLayout" Target="/ppt/slideLayouts/slideLayout1.xml" Id="R8e0161b8a6ae461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161b8a6ae461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1bc8cd884a24" /><Relationship Type="http://schemas.openxmlformats.org/officeDocument/2006/relationships/notesSlide" Target="/ppt/notesSlides/notesSlide1.xml" Id="R64363aa894b1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ccb1935d4743" /><Relationship Type="http://schemas.openxmlformats.org/officeDocument/2006/relationships/notesSlide" Target="/ppt/notesSlides/notesSlide2.xml" Id="Rdf9228e30005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89462515347e3" /><Relationship Type="http://schemas.openxmlformats.org/officeDocument/2006/relationships/notesSlide" Target="/ppt/notesSlides/notesSlide3.xml" Id="Rb3dff55a38b0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04ca2cbf4180" /><Relationship Type="http://schemas.openxmlformats.org/officeDocument/2006/relationships/notesSlide" Target="/ppt/notesSlides/notesSlide4.xml" Id="R50895aa1d909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ecaabc2a146d6" /><Relationship Type="http://schemas.openxmlformats.org/officeDocument/2006/relationships/notesSlide" Target="/ppt/notesSlides/notesSlide5.xml" Id="R0ee6dd9ad05c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1cc7ad3fa46cf" /><Relationship Type="http://schemas.openxmlformats.org/officeDocument/2006/relationships/notesSlide" Target="/ppt/notesSlides/notesSlide6.xml" Id="R26825456f0c1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63f3b2824b4f" /><Relationship Type="http://schemas.openxmlformats.org/officeDocument/2006/relationships/notesSlide" Target="/ppt/notesSlides/notesSlide7.xml" Id="R3c29233504a945a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c542e1d14019" /><Relationship Type="http://schemas.openxmlformats.org/officeDocument/2006/relationships/notesSlide" Target="/ppt/notesSlides/notesSlide8.xml" Id="Rea41b558d914414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6CFB1CC1-E4AC-4089-B1D7-3E1CA1EF8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8FF45"/>
                </a:solidFill>
              </a:defRPr>
            </a:pPr>
            <a:r>
              <a:rPr sz="1050" b="1">
                <a:solidFill>
                  <a:srgbClr val="D8FF45"/>
                </a:solidFill>
              </a:rPr>
              <a:t>PRODUCT CASE / 2026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A4796B86-4553-4197-A358-60A23FD83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7905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0EEE7"/>
                </a:solidFill>
              </a:defRPr>
            </a:pPr>
            <a:r>
              <a:rPr sz="4500" b="1">
                <a:solidFill>
                  <a:srgbClr val="F0EEE7"/>
                </a:solidFill>
              </a:rPr>
              <a:t>一个会聊天的我，</a:t>
            </a:r>
          </a:p>
          <a:p xmlns:a="http://schemas.openxmlformats.org/drawingml/2006/main">
            <a:pPr algn="l">
              <a:defRPr sz="4500" b="1">
                <a:solidFill>
                  <a:srgbClr val="F0EEE7"/>
                </a:solidFill>
              </a:defRPr>
            </a:pPr>
            <a:r>
              <a:rPr sz="4500" b="1">
                <a:solidFill>
                  <a:srgbClr val="F0EEE7"/>
                </a:solidFill>
              </a:rPr>
              <a:t>背后如何做判断？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B3644515-3EC7-419D-B3E8-5057F4785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2968C"/>
                </a:solidFill>
              </a:defRPr>
            </a:pPr>
            <a:r>
              <a:rPr sz="1650" b="0">
                <a:solidFill>
                  <a:srgbClr val="92968C"/>
                </a:solidFill>
              </a:rPr>
              <a:t>罗文宇个人网站 Bot · LangGraph Workflow</a:t>
            </a:r>
          </a:p>
        </p:txBody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149E577F-FF68-47DA-9ADF-C4ED6841A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428750"/>
            <a:ext cx="2095500" cy="2095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FF45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98C33E2-B027-4043-80AF-A198193BC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952625"/>
            <a:ext cx="1333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650" b="1">
                <a:solidFill>
                  <a:srgbClr val="D8FF45"/>
                </a:solidFill>
              </a:defRPr>
            </a:pPr>
            <a:r>
              <a:rPr sz="4650" b="1">
                <a:solidFill>
                  <a:srgbClr val="D8FF45"/>
                </a:solidFill>
              </a:rPr>
              <a:t>06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79E8016-C37D-40DE-9195-6740ED669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78130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0EEE7"/>
                </a:solidFill>
              </a:defRPr>
            </a:pPr>
            <a:r>
              <a:rPr sz="1050" b="1">
                <a:solidFill>
                  <a:srgbClr val="F0EEE7"/>
                </a:solidFill>
              </a:rPr>
              <a:t>NODES / 2 PATHS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C925CB3-22FF-4CE6-A40D-F4AE5393C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01 / 08</a:t>
            </a:r>
          </a:p>
        </p:txBody>
      </p:sp>
    </p:spTree>
    <p:extLst>
      <p:ext uri="{BB962C8B-B14F-4D97-AF65-F5344CB8AC3E}">
        <p14:creationId xmlns:p14="http://schemas.microsoft.com/office/powerpoint/2010/main" val="7283884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ADBE27CB-1D80-496B-84CF-AC5232266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FF45"/>
                </a:solidFill>
              </a:defRPr>
            </a:pPr>
            <a:r>
              <a:rPr sz="975" b="1">
                <a:solidFill>
                  <a:srgbClr val="D8FF45"/>
                </a:solidFill>
              </a:rPr>
              <a:t>01 / WHY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C0A0E378-7DB0-4489-8C19-C8969280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90575"/>
            <a:ext cx="10858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0EEE7"/>
                </a:solidFill>
              </a:defRPr>
            </a:pPr>
            <a:r>
              <a:rPr sz="3600" b="1">
                <a:solidFill>
                  <a:srgbClr val="F0EEE7"/>
                </a:solidFill>
              </a:rPr>
              <a:t>一个 Prompt 能模仿语气，但不能稳定承担产品责任。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4C64869F-EF32-4662-9CFD-EA9B788DA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1066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92968C"/>
                </a:solidFill>
              </a:defRPr>
            </a:pPr>
            <a:r>
              <a:rPr sz="1575" b="0">
                <a:solidFill>
                  <a:srgbClr val="92968C"/>
                </a:solidFill>
              </a:rPr>
              <a:t>个人 Bot 同时面对闲聊、经历询问、观点讨论、隐私试探和 Prompt 注入。真正的问题不是“怎么写得更像我”，而是每种输入该走哪条路。</a:t>
            </a:r>
          </a:p>
        </p:txBody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90E92AE4-B1DC-42A1-BE97-45E161FF7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9530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DD148FA-BD94-47D1-BBCA-14C83467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71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92968C"/>
                </a:solidFill>
              </a:defRPr>
            </a:pPr>
            <a:r>
              <a:rPr sz="975" b="1">
                <a:solidFill>
                  <a:srgbClr val="92968C"/>
                </a:solidFill>
              </a:rPr>
              <a:t>ONLY PROMPT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350F6F2-69DA-419E-9407-6FE9BDC4E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52875"/>
            <a:ext cx="3810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0EEE7"/>
                </a:solidFill>
              </a:defRPr>
            </a:pPr>
            <a:r>
              <a:rPr sz="2100" b="1">
                <a:solidFill>
                  <a:srgbClr val="F0EEE7"/>
                </a:solidFill>
              </a:rPr>
              <a:t>输入  →  生成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CFCB8F1-39F7-4B5E-8564-CB9FD83F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863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2968C"/>
                </a:solidFill>
              </a:defRPr>
            </a:pPr>
            <a:r>
              <a:rPr sz="1350" b="0">
                <a:solidFill>
                  <a:srgbClr val="92968C"/>
                </a:solidFill>
              </a:rPr>
              <a:t>事实、边界、语气混在一次概率输出里。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5FA46564-AD79-4876-8E96-C65E0C055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143250"/>
            <a:ext cx="56197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D8FF45"/>
          </a:solidFill>
          <a:ln xmlns:a="http://schemas.openxmlformats.org/drawingml/2006/main" w="9525">
            <a:solidFill>
              <a:srgbClr val="D8FF45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8FE7FE3-1339-4328-9DB5-56FBBAABC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371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65600"/>
                </a:solidFill>
              </a:defRPr>
            </a:pPr>
            <a:r>
              <a:rPr sz="975" b="1">
                <a:solidFill>
                  <a:srgbClr val="465600"/>
                </a:solidFill>
              </a:rPr>
              <a:t>LANGGRAPH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80FD37D-FB34-46E7-84B9-88763EF6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952875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211"/>
                </a:solidFill>
              </a:defRPr>
            </a:pPr>
            <a:r>
              <a:rPr sz="1950" b="1">
                <a:solidFill>
                  <a:srgbClr val="111211"/>
                </a:solidFill>
              </a:rPr>
              <a:t>理解 → 路由 → 证据 → 生成 → 校验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B9C01EE-5605-43F8-91FB-EB91CC3E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6863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65600"/>
                </a:solidFill>
              </a:defRPr>
            </a:pPr>
            <a:r>
              <a:rPr sz="1350" b="0">
                <a:solidFill>
                  <a:srgbClr val="465600"/>
                </a:solidFill>
              </a:rPr>
              <a:t>把产品判断拆成可观察、可评测的节点。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54C2B7A-88CB-4638-88FF-6C6A96FAD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02 / 08</a:t>
            </a:r>
          </a:p>
        </p:txBody>
      </p:sp>
    </p:spTree>
    <p:extLst>
      <p:ext uri="{BB962C8B-B14F-4D97-AF65-F5344CB8AC3E}">
        <p14:creationId xmlns:p14="http://schemas.microsoft.com/office/powerpoint/2010/main" val="171123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9C7D9372-0DC5-4ABF-BD19-AFD2CC87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FF45"/>
                </a:solidFill>
              </a:defRPr>
            </a:pPr>
            <a:r>
              <a:rPr sz="975" b="1">
                <a:solidFill>
                  <a:srgbClr val="D8FF45"/>
                </a:solidFill>
              </a:rPr>
              <a:t>02 / FLOW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D533E11-6CEF-4C59-8D41-658ECDF3F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90575"/>
            <a:ext cx="10858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0EEE7"/>
                </a:solidFill>
              </a:defRPr>
            </a:pPr>
            <a:r>
              <a:rPr sz="3600" b="1">
                <a:solidFill>
                  <a:srgbClr val="F0EEE7"/>
                </a:solidFill>
              </a:rPr>
              <a:t>每次回复，都先走完一条明确路径。</a:t>
            </a:r>
          </a:p>
        </p:txBody>
      </p:sp>
      <p:sp>
        <p:nvSpPr>
          <p:cNvPr id="3" name="box">
            <a:extLst xmlns:a="http://schemas.openxmlformats.org/drawingml/2006/main">
              <a:ext uri="{FF2B5EF4-FFF2-40B4-BE49-F238E27FC236}">
                <a16:creationId xmlns:a16="http://schemas.microsoft.com/office/drawing/2014/main" id="{C5E41AD2-3FDE-45CE-9E86-61BE7B948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1619250" cy="1666875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50EA631-3964-4E45-B835-457D58BA4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05125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FF45"/>
                </a:solidFill>
              </a:defRPr>
            </a:pPr>
            <a:r>
              <a:rPr sz="900" b="1">
                <a:solidFill>
                  <a:srgbClr val="D8FF45"/>
                </a:solidFill>
              </a:rPr>
              <a:t>01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890C5BB-20AD-4969-8EF7-1B3236F02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09950"/>
            <a:ext cx="1276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0EEE7"/>
                </a:solidFill>
              </a:defRPr>
            </a:pPr>
            <a:r>
              <a:rPr sz="1725" b="1">
                <a:solidFill>
                  <a:srgbClr val="F0EEE7"/>
                </a:solidFill>
              </a:rPr>
              <a:t>理解对话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DBB1BABF-9323-43A5-B0CE-A86AB763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243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2968C"/>
                </a:solidFill>
              </a:defRPr>
            </a:pPr>
            <a:r>
              <a:rPr sz="1050" b="0">
                <a:solidFill>
                  <a:srgbClr val="92968C"/>
                </a:solidFill>
              </a:rPr>
              <a:t>意图 / 风险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C5852B9-FCD9-4835-BC20-2CCFF6C3D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3352800"/>
            <a:ext cx="26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6B91AD5C-1C51-4D1F-9952-FB4102A5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714625"/>
            <a:ext cx="1619250" cy="1666875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12DE17C-5CB1-436B-B60C-FA7D0C7D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905125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FF45"/>
                </a:solidFill>
              </a:defRPr>
            </a:pPr>
            <a:r>
              <a:rPr sz="900" b="1">
                <a:solidFill>
                  <a:srgbClr val="D8FF45"/>
                </a:solidFill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125CFF4-F950-47A6-A8B6-91CC9E33A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409950"/>
            <a:ext cx="1276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0EEE7"/>
                </a:solidFill>
              </a:defRPr>
            </a:pPr>
            <a:r>
              <a:rPr sz="1725" b="1">
                <a:solidFill>
                  <a:srgbClr val="F0EEE7"/>
                </a:solidFill>
              </a:rPr>
              <a:t>检索材料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25E81E9-6077-49AB-8182-6D52E865F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9243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2968C"/>
                </a:solidFill>
              </a:defRPr>
            </a:pPr>
            <a:r>
              <a:rPr sz="1050" b="0">
                <a:solidFill>
                  <a:srgbClr val="92968C"/>
                </a:solidFill>
              </a:rPr>
              <a:t>只读公开资料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BC8CB86-BADB-4219-A8E9-CCEE08EF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352800"/>
            <a:ext cx="26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18DBA218-6E04-4708-B85F-E65D6A3A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714625"/>
            <a:ext cx="1619250" cy="1666875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BA5310D-5698-4F5B-918E-E8A13072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905125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FF45"/>
                </a:solidFill>
              </a:defRPr>
            </a:pPr>
            <a:r>
              <a:rPr sz="900" b="1">
                <a:solidFill>
                  <a:srgbClr val="D8FF45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8C9F1A1-F11F-4306-B107-B17CFC1A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409950"/>
            <a:ext cx="1276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0EEE7"/>
                </a:solidFill>
              </a:defRPr>
            </a:pPr>
            <a:r>
              <a:rPr sz="1725" b="1">
                <a:solidFill>
                  <a:srgbClr val="F0EEE7"/>
                </a:solidFill>
              </a:rPr>
              <a:t>选择策略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8C7E5511-9AE2-4FCA-BDD3-D4130969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9243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2968C"/>
                </a:solidFill>
              </a:defRPr>
            </a:pPr>
            <a:r>
              <a:rPr sz="1050" b="0">
                <a:solidFill>
                  <a:srgbClr val="92968C"/>
                </a:solidFill>
              </a:rPr>
              <a:t>破冰 / 回答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177B360-276E-4174-A9D1-B90EF2631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352800"/>
            <a:ext cx="26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85A75AD8-459D-43B4-9E01-6E2FAD9F8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714625"/>
            <a:ext cx="1619250" cy="1666875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9FAE289-FFAB-4CDE-BCFA-54FE41D55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905125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FF45"/>
                </a:solidFill>
              </a:defRPr>
            </a:pPr>
            <a:r>
              <a:rPr sz="900" b="1">
                <a:solidFill>
                  <a:srgbClr val="D8FF45"/>
                </a:solidFill>
              </a:rPr>
              <a:t>04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C9A421D-E969-4900-9AFC-FC87586A2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409950"/>
            <a:ext cx="1276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0EEE7"/>
                </a:solidFill>
              </a:defRPr>
            </a:pPr>
            <a:r>
              <a:rPr sz="1725" b="1">
                <a:solidFill>
                  <a:srgbClr val="F0EEE7"/>
                </a:solidFill>
              </a:rPr>
              <a:t>生成回复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C1122A8-3046-49AE-9151-2F50BD79F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9243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2968C"/>
                </a:solidFill>
              </a:defRPr>
            </a:pPr>
            <a:r>
              <a:rPr sz="1050" b="0">
                <a:solidFill>
                  <a:srgbClr val="92968C"/>
                </a:solidFill>
              </a:rPr>
              <a:t>人格 + 证据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8CC02B0-BC8B-4E2A-A3E8-6C45F6353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3352800"/>
            <a:ext cx="26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23" name="box">
            <a:extLst xmlns:a="http://schemas.openxmlformats.org/drawingml/2006/main">
              <a:ext uri="{FF2B5EF4-FFF2-40B4-BE49-F238E27FC236}">
                <a16:creationId xmlns:a16="http://schemas.microsoft.com/office/drawing/2014/main" id="{CB7DE226-E3AF-4B55-90D7-1378273E7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714625"/>
            <a:ext cx="1619250" cy="1666875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9B0AFA6A-9979-41EA-A132-48457F5A7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905125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FF45"/>
                </a:solidFill>
              </a:defRPr>
            </a:pPr>
            <a:r>
              <a:rPr sz="900" b="1">
                <a:solidFill>
                  <a:srgbClr val="D8FF45"/>
                </a:solidFill>
              </a:rPr>
              <a:t>05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25FFFD09-C72A-44F4-BA48-0809BEECA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409950"/>
            <a:ext cx="1276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0EEE7"/>
                </a:solidFill>
              </a:defRPr>
            </a:pPr>
            <a:r>
              <a:rPr sz="1725" b="1">
                <a:solidFill>
                  <a:srgbClr val="F0EEE7"/>
                </a:solidFill>
              </a:rPr>
              <a:t>回复校验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9B39112-34D5-4D66-A444-B63434D70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9243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2968C"/>
                </a:solidFill>
              </a:defRPr>
            </a:pPr>
            <a:r>
              <a:rPr sz="1050" b="0">
                <a:solidFill>
                  <a:srgbClr val="92968C"/>
                </a:solidFill>
              </a:rPr>
              <a:t>事实 / 长度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FAE0EEA9-9641-4351-97BD-AAB03F203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0"/>
            <a:ext cx="1619250" cy="952500"/>
          </a:xfrm>
          <a:prstGeom xmlns:a="http://schemas.openxmlformats.org/drawingml/2006/main" prst="roundRect">
            <a:avLst>
              <a:gd name="adj" fmla="val 12000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5E5E"/>
            </a:solidFill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0587DD1F-8083-4C94-9DDC-C15DB14F8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5000625"/>
            <a:ext cx="1285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5E5E"/>
                </a:solidFill>
              </a:defRPr>
            </a:pPr>
            <a:r>
              <a:rPr sz="1350" b="1">
                <a:solidFill>
                  <a:srgbClr val="FF5E5E"/>
                </a:solidFill>
              </a:rPr>
              <a:t>02A  安全边界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5DDCCF2-4A0D-4309-917F-FABB77B28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5353050"/>
            <a:ext cx="1285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2968C"/>
                </a:solidFill>
              </a:defRPr>
            </a:pPr>
            <a:r>
              <a:rPr sz="975" b="0">
                <a:solidFill>
                  <a:srgbClr val="92968C"/>
                </a:solidFill>
              </a:rPr>
              <a:t>命中即结束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59F56CEC-A3D8-446A-AD55-67B15D4B4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5148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5E5E"/>
                </a:solidFill>
              </a:defRPr>
            </a:pPr>
            <a:r>
              <a:rPr sz="900" b="1">
                <a:solidFill>
                  <a:srgbClr val="FF5E5E"/>
                </a:solidFill>
              </a:rPr>
              <a:t>边界分支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1075A3A5-987F-4CE9-883E-43465BFE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03 / 08</a:t>
            </a:r>
          </a:p>
        </p:txBody>
      </p:sp>
    </p:spTree>
    <p:extLst>
      <p:ext uri="{BB962C8B-B14F-4D97-AF65-F5344CB8AC3E}">
        <p14:creationId xmlns:p14="http://schemas.microsoft.com/office/powerpoint/2010/main" val="6232415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9B9CDC92-8AD0-4F58-9BFE-0CC63094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FF45"/>
                </a:solidFill>
              </a:defRPr>
            </a:pPr>
            <a:r>
              <a:rPr sz="975" b="1">
                <a:solidFill>
                  <a:srgbClr val="D8FF45"/>
                </a:solidFill>
              </a:rPr>
              <a:t>03 / LIVE TRACE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3202BE71-7935-42FF-8E8C-CB386B319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90575"/>
            <a:ext cx="10858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0EEE7"/>
                </a:solidFill>
              </a:defRPr>
            </a:pPr>
            <a:r>
              <a:rPr sz="3600" b="1">
                <a:solidFill>
                  <a:srgbClr val="F0EEE7"/>
                </a:solidFill>
              </a:rPr>
              <a:t>三类问题，会走出两条完全不同的路径。</a:t>
            </a:r>
          </a:p>
        </p:txBody>
      </p:sp>
      <p:sp>
        <p:nvSpPr>
          <p:cNvPr id="3" name="box">
            <a:extLst xmlns:a="http://schemas.openxmlformats.org/drawingml/2006/main">
              <a:ext uri="{FF2B5EF4-FFF2-40B4-BE49-F238E27FC236}">
                <a16:creationId xmlns:a16="http://schemas.microsoft.com/office/drawing/2014/main" id="{48EEF6F7-0BDC-41AD-A74D-0CBAEE1D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108585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19019C3-8184-4810-92A9-5AC90CE41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003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EEE7"/>
                </a:solidFill>
              </a:defRPr>
            </a:pPr>
            <a:r>
              <a:rPr sz="1500" b="1">
                <a:solidFill>
                  <a:srgbClr val="F0EEE7"/>
                </a:solidFill>
              </a:rPr>
              <a:t>AI 产品为什么容易自嗨？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160AC45-B6D4-482D-93CC-69492EA87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4288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8FF45"/>
                </a:solidFill>
              </a:defRPr>
            </a:pPr>
            <a:r>
              <a:rPr sz="1050" b="1">
                <a:solidFill>
                  <a:srgbClr val="D8FF45"/>
                </a:solidFill>
              </a:rPr>
              <a:t>product_view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F0CB4D5-3985-4140-B3CF-42B173DE3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28875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理解 → 检索 → 策略 → 生成 → 校验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281BE625-5A1C-4242-B256-20C62BEDF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81375"/>
            <a:ext cx="108585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6866462-EE33-45F0-A420-8F368DCB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9092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EEE7"/>
                </a:solidFill>
              </a:defRPr>
            </a:pPr>
            <a:r>
              <a:rPr sz="1500" b="1">
                <a:solidFill>
                  <a:srgbClr val="F0EEE7"/>
                </a:solidFill>
              </a:rPr>
              <a:t>为什么跑步喜欢一个人？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DCFD506-7F55-47A9-9D83-D105650E0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6195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6B3D"/>
                </a:solidFill>
              </a:defRPr>
            </a:pPr>
            <a:r>
              <a:rPr sz="1050" b="1">
                <a:solidFill>
                  <a:srgbClr val="FF6B3D"/>
                </a:solidFill>
              </a:rPr>
              <a:t>life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3BE62A3-7C18-43F6-BB4D-2155E23F8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195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理解 → 检索 → 策略 → 生成 → 校验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1684CFFD-A1A2-448B-B988-48338EE0B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0"/>
            <a:ext cx="108585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3294AA6-1B71-4300-A9AB-5EB7F44D0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815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EEE7"/>
                </a:solidFill>
              </a:defRPr>
            </a:pPr>
            <a:r>
              <a:rPr sz="1500" b="1">
                <a:solidFill>
                  <a:srgbClr val="F0EEE7"/>
                </a:solidFill>
              </a:rPr>
              <a:t>你女朋友是做什么的？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805DC97-52C4-4F09-8ADD-67B5B9ED8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81012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5E5E"/>
                </a:solidFill>
              </a:defRPr>
            </a:pPr>
            <a:r>
              <a:rPr sz="1050" b="1">
                <a:solidFill>
                  <a:srgbClr val="FF5E5E"/>
                </a:solidFill>
              </a:rPr>
              <a:t>PRIVATE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852F0E0-375C-427E-A2F1-045E28CE5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10125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理解 → 安全边界 → END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168959F-8402-4A26-97C2-39BF1D0F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04 / 08</a:t>
            </a:r>
          </a:p>
        </p:txBody>
      </p:sp>
    </p:spTree>
    <p:extLst>
      <p:ext uri="{BB962C8B-B14F-4D97-AF65-F5344CB8AC3E}">
        <p14:creationId xmlns:p14="http://schemas.microsoft.com/office/powerpoint/2010/main" val="17573147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BE37BE94-43D2-4856-BD7F-9B5F02B9E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FF45"/>
                </a:solidFill>
              </a:defRPr>
            </a:pPr>
            <a:r>
              <a:rPr sz="975" b="1">
                <a:solidFill>
                  <a:srgbClr val="D8FF45"/>
                </a:solidFill>
              </a:rPr>
              <a:t>04 / BOUNDARY FIRST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BB96CBF-4DF1-46C5-91CA-182497060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90575"/>
            <a:ext cx="10858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0EEE7"/>
                </a:solidFill>
              </a:defRPr>
            </a:pPr>
            <a:r>
              <a:rPr sz="3600" b="1">
                <a:solidFill>
                  <a:srgbClr val="F0EEE7"/>
                </a:solidFill>
              </a:rPr>
              <a:t>安全判断必须发生在知识检索之前。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B277D83A-01B3-41AD-8F50-131A96DE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762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2968C"/>
                </a:solidFill>
              </a:defRPr>
            </a:pPr>
            <a:r>
              <a:rPr sz="1500" b="0">
                <a:solidFill>
                  <a:srgbClr val="92968C"/>
                </a:solidFill>
              </a:rPr>
              <a:t>命中边界后，不进入材料层，也不调用开放式生成。</a:t>
            </a:r>
          </a:p>
        </p:txBody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5E0A0F82-1A91-4B6A-A6BD-CB92008F9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09875"/>
            <a:ext cx="51435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7A52713E-FB04-48F6-B66C-935FF4979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5E5E"/>
                </a:solidFill>
              </a:defRPr>
            </a:pPr>
            <a:r>
              <a:rPr sz="1500" b="1">
                <a:solidFill>
                  <a:srgbClr val="FF5E5E"/>
                </a:solidFill>
              </a:rPr>
              <a:t>涉政内容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C19F1FC-8F16-4E84-89DE-77161BFEB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000375"/>
            <a:ext cx="304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2968C"/>
                </a:solidFill>
              </a:defRPr>
            </a:pPr>
            <a:r>
              <a:rPr sz="1350" b="0">
                <a:solidFill>
                  <a:srgbClr val="92968C"/>
                </a:solidFill>
              </a:rPr>
              <a:t>停止，不推断本人立场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80499B91-AB0B-4372-AC19-746DCCC2B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09875"/>
            <a:ext cx="51435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20AC1D9C-329E-4272-BFE6-811077A41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00375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5E5E"/>
                </a:solidFill>
              </a:defRPr>
            </a:pPr>
            <a:r>
              <a:rPr sz="1500" b="1">
                <a:solidFill>
                  <a:srgbClr val="FF5E5E"/>
                </a:solidFill>
              </a:rPr>
              <a:t>私人关系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929B358-AB71-4E77-8169-C2DFFA35D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000375"/>
            <a:ext cx="304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2968C"/>
                </a:solidFill>
              </a:defRPr>
            </a:pPr>
            <a:r>
              <a:rPr sz="1350" b="0">
                <a:solidFill>
                  <a:srgbClr val="92968C"/>
                </a:solidFill>
              </a:rPr>
              <a:t>不公开感情与家庭信息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37AF1E12-AB34-4FB0-A0B4-213DE0111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51435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6EF81AD-776E-440A-8D21-A580B79E4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1910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5E5E"/>
                </a:solidFill>
              </a:defRPr>
            </a:pPr>
            <a:r>
              <a:rPr sz="1500" b="1">
                <a:solidFill>
                  <a:srgbClr val="FF5E5E"/>
                </a:solidFill>
              </a:rPr>
              <a:t>Prompt 注入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8BAD73A-9E57-40E7-9C2E-B3C838796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191000"/>
            <a:ext cx="304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2968C"/>
                </a:solidFill>
              </a:defRPr>
            </a:pPr>
            <a:r>
              <a:rPr sz="1350" b="0">
                <a:solidFill>
                  <a:srgbClr val="92968C"/>
                </a:solidFill>
              </a:rPr>
              <a:t>不泄露内部提示词和材料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33B73767-2B32-4ADB-83CF-91732A613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00500"/>
            <a:ext cx="51435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FF6B3D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350190C-AD02-46B6-B4BF-29CB7A5BF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910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5E5E"/>
                </a:solidFill>
              </a:defRPr>
            </a:pPr>
            <a:r>
              <a:rPr sz="1500" b="1">
                <a:solidFill>
                  <a:srgbClr val="FF5E5E"/>
                </a:solidFill>
              </a:rPr>
              <a:t>真实承诺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CC8AE4F-C2FA-405D-BA3C-50A113DE1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191000"/>
            <a:ext cx="304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2968C"/>
                </a:solidFill>
              </a:defRPr>
            </a:pPr>
            <a:r>
              <a:rPr sz="1350" b="0">
                <a:solidFill>
                  <a:srgbClr val="92968C"/>
                </a:solidFill>
              </a:rPr>
              <a:t>合作邀约只联系本人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1C44790-1BA7-40BE-BD8D-4BC877702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05 / 08</a:t>
            </a:r>
          </a:p>
        </p:txBody>
      </p:sp>
    </p:spTree>
    <p:extLst>
      <p:ext uri="{BB962C8B-B14F-4D97-AF65-F5344CB8AC3E}">
        <p14:creationId xmlns:p14="http://schemas.microsoft.com/office/powerpoint/2010/main" val="17426023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4E50E48F-12B3-4D68-B818-CCA9C151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FF45"/>
                </a:solidFill>
              </a:defRPr>
            </a:pPr>
            <a:r>
              <a:rPr sz="975" b="1">
                <a:solidFill>
                  <a:srgbClr val="D8FF45"/>
                </a:solidFill>
              </a:rPr>
              <a:t>05 / GROUNDING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15B591CE-8143-41A7-8F2E-05B1DC623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90575"/>
            <a:ext cx="10858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0EEE7"/>
                </a:solidFill>
              </a:defRPr>
            </a:pPr>
            <a:r>
              <a:rPr sz="3600" b="1">
                <a:solidFill>
                  <a:srgbClr val="F0EEE7"/>
                </a:solidFill>
              </a:rPr>
              <a:t>只有公开、授权、足够的材料，才能确定表达。</a:t>
            </a:r>
          </a:p>
        </p:txBody>
      </p:sp>
      <p:sp>
        <p:nvSpPr>
          <p:cNvPr id="3" name="box">
            <a:extLst xmlns:a="http://schemas.openxmlformats.org/drawingml/2006/main">
              <a:ext uri="{FF2B5EF4-FFF2-40B4-BE49-F238E27FC236}">
                <a16:creationId xmlns:a16="http://schemas.microsoft.com/office/drawing/2014/main" id="{E67206CB-1F79-4930-BF42-5B8A5DCCF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2333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7B87B03-E31E-4998-BF2D-3AD78F920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05125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2968C"/>
                </a:solidFill>
              </a:defRPr>
            </a:pPr>
            <a:r>
              <a:rPr sz="900" b="1">
                <a:solidFill>
                  <a:srgbClr val="92968C"/>
                </a:solidFill>
              </a:rPr>
              <a:t>QUERY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A275B6E-A3A5-49FF-89EE-B195B22E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766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EEE7"/>
                </a:solidFill>
              </a:defRPr>
            </a:pPr>
            <a:r>
              <a:rPr sz="1500" b="1">
                <a:solidFill>
                  <a:srgbClr val="F0EEE7"/>
                </a:solidFill>
              </a:rPr>
              <a:t>你做过哪些方向？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B98D3D4-FCE9-4DF3-A85C-45C63421A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3337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624B351E-7D9B-4C22-8933-E0773AC00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714625"/>
            <a:ext cx="2333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99B15F7-80E8-4AEC-8E10-8282470FE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905125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2968C"/>
                </a:solidFill>
              </a:defRPr>
            </a:pPr>
            <a:r>
              <a:rPr sz="900" b="1">
                <a:solidFill>
                  <a:srgbClr val="92968C"/>
                </a:solidFill>
              </a:rPr>
              <a:t>RETRIEVE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8E51FA1-2C37-4DA6-BC12-695BB95D8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4766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EEE7"/>
                </a:solidFill>
              </a:defRPr>
            </a:pPr>
            <a:r>
              <a:rPr sz="1500" b="1">
                <a:solidFill>
                  <a:srgbClr val="F0EEE7"/>
                </a:solidFill>
              </a:rPr>
              <a:t>简历 / 观点 / 生活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79A6EA3-B3A7-4CC1-868D-A52C6E09C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3575" y="33337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97CF25E1-FD33-4190-AC35-87874D8DD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14625"/>
            <a:ext cx="2333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250E208-556E-404B-A6CE-159914284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05125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2968C"/>
                </a:solidFill>
              </a:defRPr>
            </a:pPr>
            <a:r>
              <a:rPr sz="900" b="1">
                <a:solidFill>
                  <a:srgbClr val="92968C"/>
                </a:solidFill>
              </a:rPr>
              <a:t>STRATEGY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8704523-1E1B-4113-BD46-E6030845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EEE7"/>
                </a:solidFill>
              </a:defRPr>
            </a:pPr>
            <a:r>
              <a:rPr sz="1500" b="1">
                <a:solidFill>
                  <a:srgbClr val="F0EEE7"/>
                </a:solidFill>
              </a:rPr>
              <a:t>grounded_career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8910226D-5D6D-4690-9E61-793D54E5D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337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8FF45"/>
                </a:solidFill>
              </a:defRPr>
            </a:pPr>
            <a:r>
              <a:rPr sz="1800" b="1">
                <a:solidFill>
                  <a:srgbClr val="D8FF45"/>
                </a:solidFill>
              </a:rPr>
              <a:t>→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1290FF5B-0F3F-4A00-9588-5FC5B53B8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14625"/>
            <a:ext cx="2333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D8FF45"/>
          </a:solidFill>
          <a:ln xmlns:a="http://schemas.openxmlformats.org/drawingml/2006/main" w="9525">
            <a:solidFill>
              <a:srgbClr val="D8FF45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0924AA0-C9CD-40D2-A7A1-73A25D04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905125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65600"/>
                </a:solidFill>
              </a:defRPr>
            </a:pPr>
            <a:r>
              <a:rPr sz="900" b="1">
                <a:solidFill>
                  <a:srgbClr val="465600"/>
                </a:solidFill>
              </a:rPr>
              <a:t>ANSWER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24BC9DE-AD73-4E92-84DB-7043207E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4766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211"/>
                </a:solidFill>
              </a:defRPr>
            </a:pPr>
            <a:r>
              <a:rPr sz="1500" b="1">
                <a:solidFill>
                  <a:srgbClr val="111211"/>
                </a:solidFill>
              </a:rPr>
              <a:t>只说材料支持的内容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52A5BAE-67B4-456B-8AC0-23FA96C12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0"/>
            <a:ext cx="762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D8FF45"/>
                </a:solidFill>
              </a:defRPr>
            </a:pPr>
            <a:r>
              <a:rPr sz="3150" b="1">
                <a:solidFill>
                  <a:srgbClr val="D8FF45"/>
                </a:solidFill>
              </a:rPr>
              <a:t>不知道，就不替本人补完。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50BDE2E8-2CC5-49F0-AAFF-F0996698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06 / 08</a:t>
            </a:r>
          </a:p>
        </p:txBody>
      </p:sp>
    </p:spTree>
    <p:extLst>
      <p:ext uri="{BB962C8B-B14F-4D97-AF65-F5344CB8AC3E}">
        <p14:creationId xmlns:p14="http://schemas.microsoft.com/office/powerpoint/2010/main" val="18035450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D0E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CEA8D74E-00B9-472E-9B15-42C3F059A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FF45"/>
                </a:solidFill>
              </a:defRPr>
            </a:pPr>
            <a:r>
              <a:rPr sz="975" b="1">
                <a:solidFill>
                  <a:srgbClr val="D8FF45"/>
                </a:solidFill>
              </a:rPr>
              <a:t>06 / VALIDATE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65C34776-857A-495A-B1FA-72F908B50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90575"/>
            <a:ext cx="10858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0EEE7"/>
                </a:solidFill>
              </a:defRPr>
            </a:pPr>
            <a:r>
              <a:rPr sz="3600" b="1">
                <a:solidFill>
                  <a:srgbClr val="F0EEE7"/>
                </a:solidFill>
              </a:rPr>
              <a:t>模型写完，不代表产品完成。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105E35C6-7369-4207-AA57-8EE69028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2968C"/>
                </a:solidFill>
              </a:defRPr>
            </a:pPr>
            <a:r>
              <a:rPr sz="1500" b="0">
                <a:solidFill>
                  <a:srgbClr val="92968C"/>
                </a:solidFill>
              </a:rPr>
              <a:t>最后一个节点检查回复是不是太长、太空、过度模仿口头禅，或者暗示了不存在的亲身经验。</a:t>
            </a:r>
          </a:p>
        </p:txBody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96C1EA8A-06D9-4551-B8D6-0A8A70418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48000"/>
            <a:ext cx="2333625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23B75CB-5D3D-4408-854D-03BD74A8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14700"/>
            <a:ext cx="19526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D8FF45"/>
                </a:solidFill>
              </a:defRPr>
            </a:pPr>
            <a:r>
              <a:rPr sz="3600" b="1">
                <a:solidFill>
                  <a:srgbClr val="D8FF45"/>
                </a:solidFill>
              </a:rPr>
              <a:t>≤ 420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F801B0D-ADDC-4E32-8388-1D0A5186E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9100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普通回复长度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A08F3458-1A29-46C0-8BEB-0248558BC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048000"/>
            <a:ext cx="2333625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45CB1B8-C09B-4A24-A582-3184520A2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314700"/>
            <a:ext cx="19526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D8FF45"/>
                </a:solidFill>
              </a:defRPr>
            </a:pPr>
            <a:r>
              <a:rPr sz="3600" b="1">
                <a:solidFill>
                  <a:srgbClr val="D8FF45"/>
                </a:solidFill>
              </a:rPr>
              <a:t>≤ 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9C15A48-4167-488A-A170-6BD3A24D6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19100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明显口头禅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FDE24C4A-4AE0-4224-AE87-3F9D6F3B3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48000"/>
            <a:ext cx="2333625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C2135BB-67D9-4722-9505-F54B68DD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14700"/>
            <a:ext cx="19526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D8FF45"/>
                </a:solidFill>
              </a:defRPr>
            </a:pPr>
            <a:r>
              <a:rPr sz="3600" b="1">
                <a:solidFill>
                  <a:srgbClr val="D8FF45"/>
                </a:solidFill>
              </a:rPr>
              <a:t>0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BCAD46F-837E-4636-B5F6-AB52DC76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无证据经历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441B8F9D-E742-4ABA-98D1-C86638E6D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48000"/>
            <a:ext cx="2333625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91B18"/>
          </a:solidFill>
          <a:ln xmlns:a="http://schemas.openxmlformats.org/drawingml/2006/main" w="9525">
            <a:solidFill>
              <a:srgbClr val="30332E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C12B2A3-52FF-4B5B-995F-C76DEA25C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314700"/>
            <a:ext cx="19526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D8FF45"/>
                </a:solidFill>
              </a:defRPr>
            </a:pPr>
            <a:r>
              <a:rPr sz="3600" b="1">
                <a:solidFill>
                  <a:srgbClr val="D8FF45"/>
                </a:solidFill>
              </a:rPr>
              <a:t>1×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906629F-E201-4520-A40E-F2839B174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19100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2968C"/>
                </a:solidFill>
              </a:defRPr>
            </a:pPr>
            <a:r>
              <a:rPr sz="1275" b="0">
                <a:solidFill>
                  <a:srgbClr val="92968C"/>
                </a:solidFill>
              </a:rPr>
              <a:t>最多定向重写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B3C4D1E-F832-449F-A254-F3E43B6E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92968C"/>
                </a:solidFill>
              </a:defRPr>
            </a:pPr>
            <a:r>
              <a:rPr sz="825" b="0">
                <a:solidFill>
                  <a:srgbClr val="92968C"/>
                </a:solidFill>
              </a:rPr>
              <a:t>07 / 08</a:t>
            </a:r>
          </a:p>
        </p:txBody>
      </p:sp>
    </p:spTree>
    <p:extLst>
      <p:ext uri="{BB962C8B-B14F-4D97-AF65-F5344CB8AC3E}">
        <p14:creationId xmlns:p14="http://schemas.microsoft.com/office/powerpoint/2010/main" val="20917306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D8FF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ext">
            <a:extLst xmlns:a="http://schemas.openxmlformats.org/drawingml/2006/main">
              <a:ext uri="{FF2B5EF4-FFF2-40B4-BE49-F238E27FC236}">
                <a16:creationId xmlns:a16="http://schemas.microsoft.com/office/drawing/2014/main" id="{D4DD01F3-9A77-4CB8-9BC8-24939ED71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65600"/>
                </a:solidFill>
              </a:defRPr>
            </a:pPr>
            <a:r>
              <a:rPr sz="975" b="1">
                <a:solidFill>
                  <a:srgbClr val="465600"/>
                </a:solidFill>
              </a:rPr>
              <a:t>07 / PRODUCT TAKEAWAY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1CD29DB-6829-44B4-8646-ABAAE49D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33500"/>
            <a:ext cx="6762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11211"/>
                </a:solidFill>
              </a:defRPr>
            </a:pPr>
            <a:r>
              <a:rPr sz="4050" b="1">
                <a:solidFill>
                  <a:srgbClr val="111211"/>
                </a:solidFill>
              </a:rPr>
              <a:t>LangGraph 的价值，</a:t>
            </a:r>
          </a:p>
          <a:p xmlns:a="http://schemas.openxmlformats.org/drawingml/2006/main">
            <a:pPr algn="l">
              <a:defRPr sz="4050" b="1">
                <a:solidFill>
                  <a:srgbClr val="111211"/>
                </a:solidFill>
              </a:defRPr>
            </a:pPr>
            <a:r>
              <a:rPr sz="4050" b="1">
                <a:solidFill>
                  <a:srgbClr val="111211"/>
                </a:solidFill>
              </a:rPr>
              <a:t>不是让图变复杂。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A463E470-1D95-49D9-9C95-6692E5F6B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86125"/>
            <a:ext cx="6191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03516"/>
                </a:solidFill>
              </a:defRPr>
            </a:pPr>
            <a:r>
              <a:rPr sz="1650" b="0">
                <a:solidFill>
                  <a:srgbClr val="303516"/>
                </a:solidFill>
              </a:rPr>
              <a:t>它把“像我”“别乱说”“聊得下去”这些模糊要求，变成可观察、可评测、可迭代的产品决策。</a:t>
            </a:r>
          </a:p>
        </p:txBody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D9267034-8C18-4491-9B71-F1C9DDB5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1619250"/>
            <a:ext cx="3524250" cy="2667000"/>
          </a:xfrm>
          <a:prstGeom xmlns:a="http://schemas.openxmlformats.org/drawingml/2006/main" prst="roundRect">
            <a:avLst>
              <a:gd name="adj" fmla="val 4286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111211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6C53C73-B14F-4B19-BA5E-BEC6FC9A6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9050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211"/>
                </a:solidFill>
              </a:defRPr>
            </a:pPr>
            <a:r>
              <a:rPr sz="975" b="1">
                <a:solidFill>
                  <a:srgbClr val="111211"/>
                </a:solidFill>
              </a:rPr>
              <a:t>SESSION ONLY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D74F26F-705E-4FDA-A8D4-201240093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619375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211"/>
                </a:solidFill>
              </a:defRPr>
            </a:pPr>
            <a:r>
              <a:rPr sz="2100" b="1">
                <a:solidFill>
                  <a:srgbClr val="111211"/>
                </a:solidFill>
              </a:rPr>
              <a:t>不保留访客记忆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4E02F51-7581-4246-81E3-EEFE1ED93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333750"/>
            <a:ext cx="2476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516"/>
                </a:solidFill>
              </a:defRPr>
            </a:pPr>
            <a:r>
              <a:rPr sz="1425" b="0">
                <a:solidFill>
                  <a:srgbClr val="303516"/>
                </a:solidFill>
              </a:rPr>
              <a:t>不保存对话</a:t>
            </a:r>
          </a:p>
          <a:p xmlns:a="http://schemas.openxmlformats.org/drawingml/2006/main">
            <a:pPr algn="l">
              <a:defRPr sz="1425" b="0">
                <a:solidFill>
                  <a:srgbClr val="303516"/>
                </a:solidFill>
              </a:defRPr>
            </a:pPr>
            <a:r>
              <a:rPr sz="1425" b="0">
                <a:solidFill>
                  <a:srgbClr val="303516"/>
                </a:solidFill>
              </a:rPr>
              <a:t>不建立画像</a:t>
            </a:r>
          </a:p>
          <a:p xmlns:a="http://schemas.openxmlformats.org/drawingml/2006/main">
            <a:pPr algn="l">
              <a:defRPr sz="1425" b="0">
                <a:solidFill>
                  <a:srgbClr val="303516"/>
                </a:solidFill>
              </a:defRPr>
            </a:pPr>
            <a:r>
              <a:rPr sz="1425" b="0">
                <a:solidFill>
                  <a:srgbClr val="303516"/>
                </a:solidFill>
              </a:rPr>
              <a:t>不用于优化 Bot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2F1A585-6B6F-4D0C-813B-923733298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1985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465600"/>
                </a:solidFill>
              </a:defRPr>
            </a:pPr>
            <a:r>
              <a:rPr sz="825" b="0">
                <a:solidFill>
                  <a:srgbClr val="465600"/>
                </a:solidFill>
              </a:rPr>
              <a:t>08 / 08</a:t>
            </a:r>
          </a:p>
        </p:txBody>
      </p:sp>
    </p:spTree>
    <p:extLst>
      <p:ext uri="{BB962C8B-B14F-4D97-AF65-F5344CB8AC3E}">
        <p14:creationId xmlns:p14="http://schemas.microsoft.com/office/powerpoint/2010/main" val="2762019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2026-07-13T06:06:18.0600000Z</dcterms:created>
  <dcterms:modified xsi:type="dcterms:W3CDTF">2026-07-13T06:06:18.0600000Z</dcterms:modified>
</coreProperties>
</file>